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74" r:id="rId2"/>
    <p:sldId id="376" r:id="rId3"/>
    <p:sldId id="378" r:id="rId4"/>
    <p:sldId id="366" r:id="rId5"/>
    <p:sldId id="269" r:id="rId6"/>
    <p:sldId id="296" r:id="rId7"/>
    <p:sldId id="343" r:id="rId8"/>
    <p:sldId id="300" r:id="rId9"/>
    <p:sldId id="330" r:id="rId10"/>
    <p:sldId id="345" r:id="rId11"/>
    <p:sldId id="346" r:id="rId12"/>
    <p:sldId id="384" r:id="rId13"/>
    <p:sldId id="380" r:id="rId14"/>
    <p:sldId id="383" r:id="rId15"/>
    <p:sldId id="385" r:id="rId16"/>
    <p:sldId id="369" r:id="rId17"/>
    <p:sldId id="370" r:id="rId18"/>
    <p:sldId id="371" r:id="rId19"/>
    <p:sldId id="3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375C"/>
    <a:srgbClr val="F1B803"/>
    <a:srgbClr val="45148C"/>
    <a:srgbClr val="33634D"/>
    <a:srgbClr val="FC8CBC"/>
    <a:srgbClr val="004DE6"/>
    <a:srgbClr val="CC00FF"/>
    <a:srgbClr val="003DB8"/>
    <a:srgbClr val="009242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AE647-4A13-40E6-A1EF-F80A1A41C361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3AFF8-CF03-4B50-AB5E-EB376C1F9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6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Новый рисунок (6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57166"/>
            <a:ext cx="905894" cy="9058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2" descr="1349994993_1-9 - коп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8" y="963431"/>
            <a:ext cx="7482023" cy="513916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472891" y="1690412"/>
            <a:ext cx="3167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413413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«Детский сад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№2 Сказка»  </a:t>
            </a:r>
            <a:r>
              <a:rPr lang="ru-RU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с.п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Верхненаурское»</a:t>
            </a:r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92896"/>
            <a:ext cx="5238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«Формирование элементарных математических представлений через сказку»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3105835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Воспитатель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Эрбулатова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Медент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Салаудиевна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9" name="Picture 12" descr="Новый рисуно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21" y="4259997"/>
            <a:ext cx="3434980" cy="257518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12" descr="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2516" y="2856486"/>
            <a:ext cx="3204356" cy="40425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7" descr="Новый рисунок (1)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945">
            <a:off x="452219" y="2281498"/>
            <a:ext cx="1909226" cy="12155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3" name="Picture 9" descr="90ab058897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523">
            <a:off x="1142352" y="1906922"/>
            <a:ext cx="774620" cy="8905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9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349994993_1-9 - коп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80" y="764704"/>
            <a:ext cx="7508844" cy="515759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426205" y="1628799"/>
            <a:ext cx="35558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подбираются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соответствии с программными задачами конкретного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занятия: они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должны быть доступными детям, но требующими наблюдательности, знаний, анализа ситуации, размышлений.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занятия вызывают интерес к математике и помогают детям в игровой форме усвоить элементарные математические представления.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52" y="1916832"/>
            <a:ext cx="3168353" cy="2376264"/>
          </a:xfrm>
          <a:prstGeom prst="rect">
            <a:avLst/>
          </a:prstGeom>
          <a:ln w="3175"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349994993_1-9 - коп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6366"/>
            <a:ext cx="7522384" cy="516689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051050" y="980728"/>
            <a:ext cx="4609182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Моделирование сказок: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«Волк и  семеро козлят»: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«Два жадных медвежонка»: 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«Три     медведя»:  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651000" y="6119813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803400" y="6272213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95" y="2157890"/>
            <a:ext cx="4953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85" y="2167503"/>
            <a:ext cx="4953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18" y="2167503"/>
            <a:ext cx="4953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943" y="2157889"/>
            <a:ext cx="4953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28" y="2167502"/>
            <a:ext cx="4953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98" y="2167501"/>
            <a:ext cx="4953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67503"/>
            <a:ext cx="4953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64072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43" y="2964073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27" y="3991421"/>
            <a:ext cx="8286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53" y="4105721"/>
            <a:ext cx="6000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753" y="4186907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1848" y="2823205"/>
            <a:ext cx="1527562" cy="2265006"/>
          </a:xfrm>
          <a:prstGeom prst="rect">
            <a:avLst/>
          </a:prstGeom>
          <a:ln w="3175"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49994993_1-9 - коп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0" y="863006"/>
            <a:ext cx="7416824" cy="51845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331640" y="1903047"/>
            <a:ext cx="2736304" cy="612648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5F375C"/>
                </a:solidFill>
                <a:latin typeface="Times New Roman" pitchFamily="18" charset="0"/>
                <a:cs typeface="Times New Roman" pitchFamily="18" charset="0"/>
              </a:rPr>
              <a:t>Традиционные  методы </a:t>
            </a:r>
            <a:endParaRPr lang="ru-RU" sz="2000" b="1" i="1" dirty="0">
              <a:solidFill>
                <a:srgbClr val="5F37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203828" y="1328600"/>
            <a:ext cx="2376264" cy="612648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5F375C"/>
                </a:solidFill>
                <a:latin typeface="Times New Roman" pitchFamily="18" charset="0"/>
                <a:cs typeface="Times New Roman" pitchFamily="18" charset="0"/>
              </a:rPr>
              <a:t>Инновационные методы</a:t>
            </a:r>
            <a:endParaRPr lang="ru-RU" sz="2000" b="1" i="1" dirty="0">
              <a:solidFill>
                <a:srgbClr val="5F37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667505" y="4360380"/>
            <a:ext cx="2092139" cy="961406"/>
          </a:xfrm>
          <a:prstGeom prst="flowChartAlternateProcess">
            <a:avLst/>
          </a:prstGeom>
          <a:ln>
            <a:solidFill>
              <a:srgbClr val="F1B80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5F375C"/>
                </a:solidFill>
                <a:latin typeface="Times New Roman" pitchFamily="18" charset="0"/>
                <a:cs typeface="Times New Roman" pitchFamily="18" charset="0"/>
              </a:rPr>
              <a:t>Дидактические, логические игры</a:t>
            </a:r>
            <a:endParaRPr lang="ru-RU" b="1" i="1" dirty="0">
              <a:solidFill>
                <a:srgbClr val="5F37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253212" y="3455294"/>
            <a:ext cx="2166659" cy="905086"/>
          </a:xfrm>
          <a:prstGeom prst="flowChartAlternateProcess">
            <a:avLst/>
          </a:prstGeom>
          <a:ln>
            <a:solidFill>
              <a:srgbClr val="F1B80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5F375C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b="1" i="1" dirty="0">
                <a:solidFill>
                  <a:srgbClr val="5F375C"/>
                </a:solidFill>
                <a:latin typeface="Times New Roman" pitchFamily="18" charset="0"/>
                <a:cs typeface="Times New Roman" pitchFamily="18" charset="0"/>
              </a:rPr>
              <a:t>математических задач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341904" y="2515695"/>
            <a:ext cx="1941906" cy="612648"/>
          </a:xfrm>
          <a:prstGeom prst="flowChartAlternateProcess">
            <a:avLst/>
          </a:prstGeom>
          <a:ln>
            <a:solidFill>
              <a:srgbClr val="F1B80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5F375C"/>
                </a:solidFill>
                <a:latin typeface="Times New Roman" pitchFamily="18" charset="0"/>
                <a:cs typeface="Times New Roman" pitchFamily="18" charset="0"/>
              </a:rPr>
              <a:t>Моделирование</a:t>
            </a:r>
            <a:endParaRPr lang="ru-RU" b="1" i="1" dirty="0">
              <a:solidFill>
                <a:srgbClr val="5F37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759644" y="3278620"/>
            <a:ext cx="2268740" cy="612648"/>
          </a:xfrm>
          <a:prstGeom prst="flowChartAlternateProcess">
            <a:avLst/>
          </a:prstGeom>
          <a:ln>
            <a:solidFill>
              <a:srgbClr val="F1B80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5F375C"/>
                </a:solidFill>
                <a:latin typeface="Times New Roman" pitchFamily="18" charset="0"/>
                <a:cs typeface="Times New Roman" pitchFamily="18" charset="0"/>
              </a:rPr>
              <a:t>Математические </a:t>
            </a:r>
            <a:r>
              <a:rPr lang="ru-RU" b="1" i="1" dirty="0">
                <a:solidFill>
                  <a:srgbClr val="5F375C"/>
                </a:solidFill>
                <a:latin typeface="Times New Roman" pitchFamily="18" charset="0"/>
                <a:cs typeface="Times New Roman" pitchFamily="18" charset="0"/>
              </a:rPr>
              <a:t>сказки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051720" y="2580302"/>
            <a:ext cx="453270" cy="8273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877868" y="2515695"/>
            <a:ext cx="1649765" cy="18446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8" idx="0"/>
          </p:cNvCxnSpPr>
          <p:nvPr/>
        </p:nvCxnSpPr>
        <p:spPr>
          <a:xfrm flipH="1">
            <a:off x="5312857" y="1925681"/>
            <a:ext cx="920938" cy="5900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377041" y="1947688"/>
            <a:ext cx="785319" cy="12859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49994993_1-9 - коп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9" y="548680"/>
            <a:ext cx="7548133" cy="51845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339752" y="1196752"/>
            <a:ext cx="451824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Предметная среда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59632" y="4291639"/>
            <a:ext cx="252028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45148C"/>
                </a:solidFill>
                <a:latin typeface="Times New Roman" pitchFamily="18" charset="0"/>
                <a:cs typeface="Times New Roman" pitchFamily="18" charset="0"/>
              </a:rPr>
              <a:t>Головоломки</a:t>
            </a:r>
            <a:endParaRPr lang="ru-RU" i="1" dirty="0">
              <a:solidFill>
                <a:srgbClr val="4514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75656" y="1857773"/>
            <a:ext cx="2437682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45148C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i="1" dirty="0">
                <a:solidFill>
                  <a:srgbClr val="45148C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</p:txBody>
      </p:sp>
      <p:sp>
        <p:nvSpPr>
          <p:cNvPr id="6" name="Овал 5"/>
          <p:cNvSpPr/>
          <p:nvPr/>
        </p:nvSpPr>
        <p:spPr>
          <a:xfrm>
            <a:off x="5572391" y="4304943"/>
            <a:ext cx="2232248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45148C"/>
                </a:solidFill>
                <a:latin typeface="Times New Roman" pitchFamily="18" charset="0"/>
                <a:cs typeface="Times New Roman" pitchFamily="18" charset="0"/>
              </a:rPr>
              <a:t>Логические </a:t>
            </a:r>
            <a:r>
              <a:rPr lang="ru-RU" i="1" dirty="0">
                <a:solidFill>
                  <a:srgbClr val="45148C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</a:p>
        </p:txBody>
      </p:sp>
      <p:sp>
        <p:nvSpPr>
          <p:cNvPr id="7" name="Овал 6"/>
          <p:cNvSpPr/>
          <p:nvPr/>
        </p:nvSpPr>
        <p:spPr>
          <a:xfrm>
            <a:off x="5148064" y="1846799"/>
            <a:ext cx="2664296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45148C"/>
                </a:solidFill>
                <a:latin typeface="Times New Roman" pitchFamily="18" charset="0"/>
                <a:cs typeface="Times New Roman" pitchFamily="18" charset="0"/>
              </a:rPr>
              <a:t>Настольно-печатные </a:t>
            </a:r>
            <a:r>
              <a:rPr lang="ru-RU" i="1" dirty="0">
                <a:solidFill>
                  <a:srgbClr val="45148C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580112" y="3865418"/>
            <a:ext cx="802957" cy="4395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940152" y="2772173"/>
            <a:ext cx="756084" cy="2848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" idx="4"/>
          </p:cNvCxnSpPr>
          <p:nvPr/>
        </p:nvCxnSpPr>
        <p:spPr>
          <a:xfrm flipH="1" flipV="1">
            <a:off x="2694497" y="2772173"/>
            <a:ext cx="581360" cy="2848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969822" y="3861047"/>
            <a:ext cx="810090" cy="44389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http://xn--d1akcekdb2f5ai.xn--p1ai/files/plakaty/dou/ugolki2/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77" y="2761199"/>
            <a:ext cx="2656575" cy="15304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872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49994993_1-9 - коп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128792" cy="48965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58091"/>
            <a:ext cx="5243978" cy="393298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49994993_1-9 - коп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44816" cy="48965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6" name="Picture 12" descr="http://kak.ru.com/wp-content/uploads/2013/05/fotolia_5439252_Subscription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2411288" cy="3554452"/>
          </a:xfrm>
          <a:prstGeom prst="rect">
            <a:avLst/>
          </a:prstGeom>
          <a:noFill/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772816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Телевизор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компьютер -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прочно вошли в нашу жизнь, читать детям стали значительно меньше. </a:t>
            </a:r>
            <a:endParaRPr lang="ru-RU" sz="2000" i="1" dirty="0" smtClean="0">
              <a:solidFill>
                <a:schemeClr val="bg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Телевизор 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поединке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вышел победителем – ребёнок чаще сидит у телевизора, а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                        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книгой в руках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891996"/>
            <a:ext cx="7371997" cy="507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5" y="1628800"/>
            <a:ext cx="362325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-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          «Роль сказки в развитии элементарных математических представлений у детей 6-го года жизни» с показом  ООД;</a:t>
            </a:r>
          </a:p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консультации: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«Роль сказки в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развитии 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ребенка», 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"Нетрадиционные методы работы со сказкой", "Сказка и математика</a:t>
            </a:r>
            <a:r>
              <a:rPr lang="ru-RU" sz="2000" dirty="0">
                <a:solidFill>
                  <a:schemeClr val="bg1"/>
                </a:solidFill>
              </a:rPr>
              <a:t>"  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4076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endParaRPr lang="ru-RU" sz="3200" b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050" name="Picture 2" descr="http://xn----234-4ve0acg4alk4gej.xn--p1ai/wp-content/uploads/2014/01/rol.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277711" cy="322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2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49994993_1-9 - коп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70677" cy="53144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59632" y="1196752"/>
            <a:ext cx="4176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+mj-lt"/>
            </a:endParaRPr>
          </a:p>
          <a:p>
            <a:pPr lvl="0" algn="just"/>
            <a:r>
              <a:rPr lang="ru-RU" sz="1400" dirty="0" smtClean="0">
                <a:solidFill>
                  <a:schemeClr val="bg1"/>
                </a:solidFill>
              </a:rPr>
              <a:t>- </a:t>
            </a:r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положительно влияет на развитие математических способностей;</a:t>
            </a:r>
          </a:p>
          <a:p>
            <a:pPr lvl="0" algn="just"/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комплексный 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подход при обучении детей математике с применением сказки дает высокие результаты;</a:t>
            </a:r>
          </a:p>
          <a:p>
            <a:pPr lvl="0" algn="just"/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 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помощью фольклорных сказок дети легче устанавливают временные отношения, учатся порядковому и количественному счёту, определяют пространственное расположение предметов;</a:t>
            </a:r>
          </a:p>
          <a:p>
            <a:pPr lvl="0" algn="just"/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сказки 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помогают запомнить простейшие математические понятия (справа, слева, впереди, сзади), воспитывают любознательность, развивают память, инициативность, учат импровизации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6" name="Picture 4" descr="http://korkinodetsad.ru/i/img/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07" y="2417340"/>
            <a:ext cx="2363135" cy="27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49994993_1-9 - коп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416824" cy="50943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75656" y="1340768"/>
            <a:ext cx="3672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Регулярное </a:t>
            </a:r>
            <a:r>
              <a:rPr lang="ru-RU" dirty="0">
                <a:solidFill>
                  <a:schemeClr val="bg1"/>
                </a:solidFill>
              </a:rPr>
              <a:t>использование </a:t>
            </a:r>
            <a:r>
              <a:rPr lang="ru-RU" dirty="0" smtClean="0">
                <a:solidFill>
                  <a:schemeClr val="bg1"/>
                </a:solidFill>
              </a:rPr>
              <a:t>сказок на </a:t>
            </a:r>
            <a:r>
              <a:rPr lang="ru-RU" dirty="0">
                <a:solidFill>
                  <a:schemeClr val="bg1"/>
                </a:solidFill>
              </a:rPr>
              <a:t>занятиях </a:t>
            </a:r>
            <a:r>
              <a:rPr lang="ru-RU" dirty="0" smtClean="0">
                <a:solidFill>
                  <a:schemeClr val="bg1"/>
                </a:solidFill>
              </a:rPr>
              <a:t> по математике </a:t>
            </a:r>
            <a:r>
              <a:rPr lang="ru-RU" dirty="0">
                <a:solidFill>
                  <a:schemeClr val="bg1"/>
                </a:solidFill>
              </a:rPr>
              <a:t>расширяет математический кругозор дошкольников, способствует математическому развитию, повышает качество математической подготовленности, позволяет детям более уверенно ориентироваться в простейших закономерностях окружающей их действительности и активнее использовать математические знания в повседневной жизни.</a:t>
            </a:r>
          </a:p>
          <a:p>
            <a:pPr algn="ctr"/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009840" cy="2016224"/>
          </a:xfrm>
          <a:prstGeom prst="rect">
            <a:avLst/>
          </a:prstGeom>
          <a:ln w="3175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6804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349994993_1-9 - коп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128792" cy="37444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6" name="Picture 12" descr="Новый рисунок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855954" cy="289078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59632" y="703729"/>
            <a:ext cx="65527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Желаю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у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спехов</a:t>
            </a:r>
            <a:r>
              <a:rPr kumimoji="0" lang="ru-RU" sz="4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в работе!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8" name="Picture 12" descr="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8527" y="2282375"/>
            <a:ext cx="3779912" cy="46330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7" descr="Новый рисунок (1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945">
            <a:off x="1092944" y="1853555"/>
            <a:ext cx="1982307" cy="126207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9" descr="90ab058897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523">
            <a:off x="1841670" y="1553626"/>
            <a:ext cx="774620" cy="8905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Новый рисунок (6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57166"/>
            <a:ext cx="905894" cy="9058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2" descr="1349994993_1-9 - коп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1" y="923105"/>
            <a:ext cx="7482023" cy="513916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472890" y="1690412"/>
            <a:ext cx="32431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 </a:t>
            </a:r>
            <a:endParaRPr lang="ru-RU" sz="24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ребенка – это  средство постижения жизни, способ познания, осмысления некоторых жизненных явлений, моральных установок общества</a:t>
            </a:r>
          </a:p>
          <a:p>
            <a:pPr algn="ctr"/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9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44" y="2204864"/>
            <a:ext cx="2940438" cy="217047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547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Новый рисунок (6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57166"/>
            <a:ext cx="905894" cy="9058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2" descr="1349994993_1-9 - коп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65" y="967488"/>
            <a:ext cx="7482023" cy="513916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472891" y="1690412"/>
            <a:ext cx="316771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 smtClean="0">
              <a:solidFill>
                <a:schemeClr val="accent6">
                  <a:lumMod val="60000"/>
                  <a:lumOff val="40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Сказка - эффективное </a:t>
            </a:r>
            <a:r>
              <a:rPr lang="ru-RU" sz="2200" dirty="0">
                <a:solidFill>
                  <a:schemeClr val="bg1"/>
                </a:solidFill>
                <a:ea typeface="Times New Roman" panose="02020603050405020304" pitchFamily="18" charset="0"/>
              </a:rPr>
              <a:t>средство формирования математических представлений детей, так как  сказки любимы детьми, понятны и знакомы им </a:t>
            </a:r>
            <a:endParaRPr lang="ru-RU" sz="2200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http://www.millionairekids.ru/wp-content/uploads/2015/02/matematika_v_igra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03" y="2315846"/>
            <a:ext cx="3222460" cy="214830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1349994993_1-9 - коп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4" y="692696"/>
            <a:ext cx="7652968" cy="52565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259632" y="1412776"/>
            <a:ext cx="3528391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4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обеспечить математическое развитие детей дошкольного возраста, отвечающее современным требованиям, средствами сказки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bal-ds14.edumsko.ru/uploads/2000/1680/section/108851/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76020"/>
            <a:ext cx="302433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Новый рисунок (6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57166"/>
            <a:ext cx="905894" cy="9058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2" descr="1349994993_1-9 - коп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7489"/>
            <a:ext cx="7482023" cy="5139167"/>
          </a:xfrm>
          <a:prstGeom prst="rect">
            <a:avLst/>
          </a:prstGeom>
          <a:noFill/>
          <a:ln w="3175" algn="in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429000" y="1413413"/>
            <a:ext cx="31677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Включение сюжетов сказок           в организованную образовательную деятельность                                                           по формированию элементарных математических представлений   превращает ребенка из  пассивного, бездеятельного наблюдателя                    в активного участника, что способствует созданию устойчивой положительной мотивации у дошкольников                        к изучению математики 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52" y="2235041"/>
            <a:ext cx="3416149" cy="256211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1349994993_1-9 - коп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554031" cy="513916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115616" y="1918515"/>
            <a:ext cx="35782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Пространственные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отношения, количественные свойства и величина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представлены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любимой детьми и взрослыми сказке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«Репка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материале этой сказки формируются количественные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представления. 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4-6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772816"/>
            <a:ext cx="347565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349994993_1-9 - коп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0" y="836712"/>
            <a:ext cx="7548133" cy="51845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923928" y="1926957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"Теремок"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поможет запомнить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только количественный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порядковый счет (первой пришла к теремку мышка, второй - лягушка и т.д.),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основы арифметики. Дети легко усвоят, как увеличивается количество, если каждый раз прибавлять по единичке.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://img1.liveinternet.ru/images/attach/b/4/104/249/104249433_large_10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mg1.liveinternet.ru/images/attach/b/4/104/249/104249433_large_1000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http://st1.diets.ru/data/cache/2014may/13/58/1949697_29191-7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00" y="1926957"/>
            <a:ext cx="2385287" cy="25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349994993_1-9 - коп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67" y="872716"/>
            <a:ext cx="7443298" cy="51125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259632" y="2060848"/>
            <a:ext cx="34563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"Колобок"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знакомит                                       с порядковым счетом. </a:t>
            </a:r>
          </a:p>
          <a:p>
            <a:pPr algn="ctr"/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зашифровать сказку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с 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помощью геометрических фигур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900" dirty="0">
              <a:solidFill>
                <a:schemeClr val="bg1"/>
              </a:solidFill>
            </a:endParaRPr>
          </a:p>
          <a:p>
            <a:r>
              <a:rPr lang="ru-RU" sz="1900" dirty="0" smtClean="0">
                <a:solidFill>
                  <a:schemeClr val="bg1"/>
                </a:solidFill>
              </a:rPr>
              <a:t>  </a:t>
            </a:r>
            <a:r>
              <a:rPr lang="ru-RU" sz="3200" dirty="0" smtClean="0">
                <a:solidFill>
                  <a:srgbClr val="FFFF00"/>
                </a:solidFill>
              </a:rPr>
              <a:t> 1         2                 3</a:t>
            </a:r>
          </a:p>
          <a:p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                      4</a:t>
            </a:r>
          </a:p>
          <a:p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      5                    6…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2.bp.blogspot.com/-elQEoX8MK1g/Up-vColTjmI/AAAAAAAABDU/MxZGDmCJOXo/s1600/%25D0%25B1%25D0%25BB%25D0%25BE%25D0%25B3+%25D1%2581%25D0%25B0%25D0%25BC%25D0%25BE%25D0%25B5+%25D0%25B2%25D0%25B0%25D0%25B6%25D0%25BD%25D0%25BE%25D0%25B5+%25D0%259A%25D0%259E%25D0%259B%25D0%259E%25D0%2591%25D0%259E%25D0%25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61368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349994993_1-9 - коп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908720"/>
            <a:ext cx="7410775" cy="51125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187623" y="2377623"/>
            <a:ext cx="36004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сказке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"Три медведя"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можно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составить  задания на определение количества медведей, их роста, высоты стульев,   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соотнести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медведей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соответствующими стульями и тарелками.</a:t>
            </a:r>
          </a:p>
        </p:txBody>
      </p:sp>
      <p:pic>
        <p:nvPicPr>
          <p:cNvPr id="7172" name="Picture 4" descr="http://img.delovoy-saransk.ru/pg/afisha_562de87eea5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60717"/>
            <a:ext cx="3083236" cy="208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4596</TotalTime>
  <Words>521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Shukshin</dc:creator>
  <cp:lastModifiedBy>777</cp:lastModifiedBy>
  <cp:revision>409</cp:revision>
  <dcterms:created xsi:type="dcterms:W3CDTF">2013-03-27T04:46:50Z</dcterms:created>
  <dcterms:modified xsi:type="dcterms:W3CDTF">2020-02-04T11:05:24Z</dcterms:modified>
</cp:coreProperties>
</file>